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13"/>
  </p:notesMasterIdLst>
  <p:sldIdLst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D8712-2D0A-4B2A-9556-DD05A6348412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5EA3B-E083-48AE-9D87-439B8354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70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830-301E-45D2-B0D8-C0604E6A6A8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3341-B609-4744-ADA1-F5A405D7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4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830-301E-45D2-B0D8-C0604E6A6A8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3341-B609-4744-ADA1-F5A405D7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9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830-301E-45D2-B0D8-C0604E6A6A8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3341-B609-4744-ADA1-F5A405D7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7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410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95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41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22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60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1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15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830-301E-45D2-B0D8-C0604E6A6A8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3341-B609-4744-ADA1-F5A405D7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7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5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1300" y="562867"/>
            <a:ext cx="11739600" cy="4204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11000" y="214000"/>
            <a:ext cx="11770000" cy="64300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2687000" y="3836867"/>
            <a:ext cx="6818000" cy="7180800"/>
          </a:xfrm>
          <a:prstGeom prst="pie">
            <a:avLst>
              <a:gd name="adj1" fmla="val 5422830"/>
              <a:gd name="adj2" fmla="val 16200000"/>
            </a:avLst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highlight>
                <a:srgbClr val="FFFFFF"/>
              </a:highlight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435600" y="4642267"/>
            <a:ext cx="5320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Raleway Thin"/>
              <a:buNone/>
              <a:defRPr sz="3067">
                <a:solidFill>
                  <a:schemeClr val="accen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3733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2717600" y="6261133"/>
            <a:ext cx="67568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738400" y="1224933"/>
            <a:ext cx="6715200" cy="2698800"/>
          </a:xfrm>
          <a:prstGeom prst="rect">
            <a:avLst/>
          </a:prstGeom>
          <a:effectLst>
            <a:outerShdw dist="28575" dir="936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Chicle"/>
              <a:buNone/>
              <a:defRPr sz="6933">
                <a:latin typeface="Chicle"/>
                <a:ea typeface="Chicle"/>
                <a:cs typeface="Chicle"/>
                <a:sym typeface="Chic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7965"/>
              </a:buClr>
              <a:buSzPts val="5200"/>
              <a:buNone/>
              <a:defRPr sz="6933">
                <a:solidFill>
                  <a:srgbClr val="317965"/>
                </a:solidFill>
              </a:defRPr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243533" y="562867"/>
            <a:ext cx="1171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93098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211000" y="214000"/>
            <a:ext cx="11770000" cy="64300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  <a:effectLst>
            <a:outerShdw dist="19050" dir="10500000" algn="bl" rotWithShape="0">
              <a:srgbClr val="FFD1C8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60000" y="1807333"/>
            <a:ext cx="10272000" cy="4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●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○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"/>
              <a:buChar char="■"/>
              <a:defRPr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211000" y="1478067"/>
            <a:ext cx="11770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47547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09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Numbers and texts">
    <p:bg>
      <p:bgPr>
        <a:solidFill>
          <a:schemeClr val="accen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/>
          <p:nvPr/>
        </p:nvSpPr>
        <p:spPr>
          <a:xfrm>
            <a:off x="211000" y="214000"/>
            <a:ext cx="11770000" cy="64300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  <a:effectLst>
            <a:outerShdw dist="19050" dir="10500000" algn="bl" rotWithShape="0">
              <a:srgbClr val="FFD1C8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49" name="Google Shape;249;p21"/>
          <p:cNvCxnSpPr/>
          <p:nvPr/>
        </p:nvCxnSpPr>
        <p:spPr>
          <a:xfrm>
            <a:off x="211000" y="1478067"/>
            <a:ext cx="11770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" name="Google Shape;250;p21"/>
          <p:cNvSpPr txBox="1">
            <a:spLocks noGrp="1"/>
          </p:cNvSpPr>
          <p:nvPr>
            <p:ph type="subTitle" idx="1"/>
          </p:nvPr>
        </p:nvSpPr>
        <p:spPr>
          <a:xfrm>
            <a:off x="1875433" y="5230467"/>
            <a:ext cx="3141200" cy="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2"/>
          </p:nvPr>
        </p:nvSpPr>
        <p:spPr>
          <a:xfrm>
            <a:off x="7175356" y="5230467"/>
            <a:ext cx="3141200" cy="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None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title" idx="3" hasCustomPrompt="1"/>
          </p:nvPr>
        </p:nvSpPr>
        <p:spPr>
          <a:xfrm>
            <a:off x="2268033" y="4064667"/>
            <a:ext cx="2356000" cy="1075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21"/>
          <p:cNvSpPr txBox="1">
            <a:spLocks noGrp="1"/>
          </p:cNvSpPr>
          <p:nvPr>
            <p:ph type="title" idx="4" hasCustomPrompt="1"/>
          </p:nvPr>
        </p:nvSpPr>
        <p:spPr>
          <a:xfrm>
            <a:off x="7567956" y="4064667"/>
            <a:ext cx="2356000" cy="1075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aleway"/>
              <a:buNone/>
              <a:defRPr sz="64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20412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/>
          <p:nvPr/>
        </p:nvSpPr>
        <p:spPr>
          <a:xfrm>
            <a:off x="211000" y="214000"/>
            <a:ext cx="11770000" cy="6430000"/>
          </a:xfrm>
          <a:prstGeom prst="roundRect">
            <a:avLst>
              <a:gd name="adj" fmla="val 79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64" name="Google Shape;264;p23"/>
          <p:cNvGrpSpPr/>
          <p:nvPr/>
        </p:nvGrpSpPr>
        <p:grpSpPr>
          <a:xfrm>
            <a:off x="4858739" y="6016066"/>
            <a:ext cx="758667" cy="738289"/>
            <a:chOff x="-8492456" y="12255173"/>
            <a:chExt cx="1591608" cy="1548859"/>
          </a:xfrm>
        </p:grpSpPr>
        <p:sp>
          <p:nvSpPr>
            <p:cNvPr id="265" name="Google Shape;265;p23"/>
            <p:cNvSpPr/>
            <p:nvPr/>
          </p:nvSpPr>
          <p:spPr>
            <a:xfrm>
              <a:off x="-8492456" y="13009932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23"/>
            <p:cNvSpPr/>
            <p:nvPr/>
          </p:nvSpPr>
          <p:spPr>
            <a:xfrm flipH="1">
              <a:off x="-7694947" y="13009932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-7622284" y="12360958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23"/>
            <p:cNvSpPr/>
            <p:nvPr/>
          </p:nvSpPr>
          <p:spPr>
            <a:xfrm flipH="1">
              <a:off x="-8419919" y="12360958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-7809459" y="12506760"/>
              <a:ext cx="201300" cy="11574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70" name="Google Shape;270;p23"/>
            <p:cNvGrpSpPr/>
            <p:nvPr/>
          </p:nvGrpSpPr>
          <p:grpSpPr>
            <a:xfrm>
              <a:off x="-8343366" y="12255173"/>
              <a:ext cx="1269084" cy="598200"/>
              <a:chOff x="-8343366" y="12255173"/>
              <a:chExt cx="1269084" cy="598200"/>
            </a:xfrm>
          </p:grpSpPr>
          <p:sp>
            <p:nvSpPr>
              <p:cNvPr id="271" name="Google Shape;271;p23"/>
              <p:cNvSpPr/>
              <p:nvPr/>
            </p:nvSpPr>
            <p:spPr>
              <a:xfrm>
                <a:off x="-8343366" y="12255173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-7672482" y="12255173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p23"/>
          <p:cNvSpPr/>
          <p:nvPr/>
        </p:nvSpPr>
        <p:spPr>
          <a:xfrm>
            <a:off x="5716673" y="6375834"/>
            <a:ext cx="378521" cy="378521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23"/>
          <p:cNvSpPr/>
          <p:nvPr/>
        </p:nvSpPr>
        <p:spPr>
          <a:xfrm flipH="1">
            <a:off x="6096818" y="6375834"/>
            <a:ext cx="378521" cy="378521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23"/>
          <p:cNvSpPr/>
          <p:nvPr/>
        </p:nvSpPr>
        <p:spPr>
          <a:xfrm>
            <a:off x="6131454" y="6066490"/>
            <a:ext cx="309309" cy="3093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23"/>
          <p:cNvSpPr/>
          <p:nvPr/>
        </p:nvSpPr>
        <p:spPr>
          <a:xfrm flipH="1">
            <a:off x="5751248" y="6066490"/>
            <a:ext cx="309309" cy="3093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23"/>
          <p:cNvSpPr/>
          <p:nvPr/>
        </p:nvSpPr>
        <p:spPr>
          <a:xfrm>
            <a:off x="6042234" y="6135989"/>
            <a:ext cx="95953" cy="551695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8" name="Google Shape;278;p23"/>
          <p:cNvGrpSpPr/>
          <p:nvPr/>
        </p:nvGrpSpPr>
        <p:grpSpPr>
          <a:xfrm>
            <a:off x="5787737" y="6016066"/>
            <a:ext cx="604931" cy="285143"/>
            <a:chOff x="-6969799" y="11828880"/>
            <a:chExt cx="1269084" cy="598200"/>
          </a:xfrm>
        </p:grpSpPr>
        <p:sp>
          <p:nvSpPr>
            <p:cNvPr id="279" name="Google Shape;279;p23"/>
            <p:cNvSpPr/>
            <p:nvPr/>
          </p:nvSpPr>
          <p:spPr>
            <a:xfrm>
              <a:off x="-6969799" y="11828880"/>
              <a:ext cx="598200" cy="598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23"/>
            <p:cNvSpPr/>
            <p:nvPr/>
          </p:nvSpPr>
          <p:spPr>
            <a:xfrm flipH="1">
              <a:off x="-6298915" y="11828880"/>
              <a:ext cx="598200" cy="5982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23"/>
          <p:cNvGrpSpPr/>
          <p:nvPr/>
        </p:nvGrpSpPr>
        <p:grpSpPr>
          <a:xfrm>
            <a:off x="6574605" y="6016066"/>
            <a:ext cx="758667" cy="738289"/>
            <a:chOff x="-5745323" y="11402586"/>
            <a:chExt cx="1591608" cy="1548859"/>
          </a:xfrm>
        </p:grpSpPr>
        <p:sp>
          <p:nvSpPr>
            <p:cNvPr id="282" name="Google Shape;282;p23"/>
            <p:cNvSpPr/>
            <p:nvPr/>
          </p:nvSpPr>
          <p:spPr>
            <a:xfrm>
              <a:off x="-5745323" y="12157345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23"/>
            <p:cNvSpPr/>
            <p:nvPr/>
          </p:nvSpPr>
          <p:spPr>
            <a:xfrm flipH="1">
              <a:off x="-4947814" y="12157345"/>
              <a:ext cx="794100" cy="794100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-4875151" y="11508371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23"/>
            <p:cNvSpPr/>
            <p:nvPr/>
          </p:nvSpPr>
          <p:spPr>
            <a:xfrm flipH="1">
              <a:off x="-5672786" y="11508371"/>
              <a:ext cx="648900" cy="6489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-5062326" y="11654172"/>
              <a:ext cx="201300" cy="11574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87" name="Google Shape;287;p23"/>
            <p:cNvGrpSpPr/>
            <p:nvPr/>
          </p:nvGrpSpPr>
          <p:grpSpPr>
            <a:xfrm>
              <a:off x="-5596233" y="11402586"/>
              <a:ext cx="1269084" cy="598200"/>
              <a:chOff x="-5596233" y="11402586"/>
              <a:chExt cx="1269084" cy="598200"/>
            </a:xfrm>
          </p:grpSpPr>
          <p:sp>
            <p:nvSpPr>
              <p:cNvPr id="288" name="Google Shape;288;p23"/>
              <p:cNvSpPr/>
              <p:nvPr/>
            </p:nvSpPr>
            <p:spPr>
              <a:xfrm>
                <a:off x="-5596233" y="11402586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 flipH="1">
                <a:off x="-4925349" y="11402586"/>
                <a:ext cx="598200" cy="598200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774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2372200" y="1593633"/>
            <a:ext cx="74476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2441400" y="3894467"/>
            <a:ext cx="73092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9983633" y="858743"/>
            <a:ext cx="2716935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59086" y="4371810"/>
            <a:ext cx="3367777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497776" y="969404"/>
            <a:ext cx="2490408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10094901" y="4371799"/>
            <a:ext cx="1473259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65949" y="107005"/>
            <a:ext cx="1201733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4855578" y="221292"/>
            <a:ext cx="2480828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49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830-301E-45D2-B0D8-C0604E6A6A8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3341-B609-4744-ADA1-F5A405D7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5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830-301E-45D2-B0D8-C0604E6A6A8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3341-B609-4744-ADA1-F5A405D7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7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830-301E-45D2-B0D8-C0604E6A6A8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3341-B609-4744-ADA1-F5A405D7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8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830-301E-45D2-B0D8-C0604E6A6A8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3341-B609-4744-ADA1-F5A405D7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6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830-301E-45D2-B0D8-C0604E6A6A8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3341-B609-4744-ADA1-F5A405D7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6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830-301E-45D2-B0D8-C0604E6A6A8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3341-B609-4744-ADA1-F5A405D7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5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A830-301E-45D2-B0D8-C0604E6A6A8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3341-B609-4744-ADA1-F5A405D7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4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0A830-301E-45D2-B0D8-C0604E6A6A8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83341-B609-4744-ADA1-F5A405D7E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6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62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hicle"/>
              <a:buNone/>
              <a:defRPr sz="3200">
                <a:solidFill>
                  <a:schemeClr val="dk1"/>
                </a:solidFill>
                <a:latin typeface="Chicle"/>
                <a:ea typeface="Chicle"/>
                <a:cs typeface="Chicle"/>
                <a:sym typeface="Chic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aleway Thin"/>
              <a:buChar char="●"/>
              <a:defRPr sz="1800"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○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■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●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○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■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●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aleway Thin"/>
              <a:buChar char="○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aleway Thin"/>
              <a:buChar char="■"/>
              <a:defRPr>
                <a:solidFill>
                  <a:srgbClr val="434343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5600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5.png"/><Relationship Id="rId2" Type="http://schemas.microsoft.com/office/2007/relationships/media" Target="../media/media7.wma"/><Relationship Id="rId1" Type="http://schemas.openxmlformats.org/officeDocument/2006/relationships/tags" Target="../tags/tag4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440668"/>
            <a:ext cx="8496944" cy="1728191"/>
          </a:xfrm>
        </p:spPr>
        <p:txBody>
          <a:bodyPr>
            <a:normAutofit/>
          </a:bodyPr>
          <a:lstStyle/>
          <a:p>
            <a:r>
              <a:rPr lang="en-AU" sz="3000" b="1" dirty="0">
                <a:latin typeface="Times New Roman" panose="02020603050405020304" pitchFamily="18" charset="0"/>
                <a:cs typeface="Times New Roman" pitchFamily="18" charset="0"/>
              </a:rPr>
              <a:t>Môn: Anh Văn – Lớp: </a:t>
            </a:r>
            <a:r>
              <a:rPr lang="en-AU" sz="3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A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A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A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BACK TO SCHOOL</a:t>
            </a:r>
            <a:r>
              <a:rPr lang="en-A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A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A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Names </a:t>
            </a:r>
            <a:r>
              <a:rPr lang="en-A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addresses (</a:t>
            </a:r>
            <a:r>
              <a:rPr lang="en-A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B1,2</a:t>
            </a:r>
            <a:r>
              <a:rPr lang="en-A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,4,5</a:t>
            </a:r>
            <a:r>
              <a:rPr lang="en-A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A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213" y="1667477"/>
            <a:ext cx="11087010" cy="1653689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endParaRPr lang="en-A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en-A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THỰC HIỆN  CÁC YÊU CẦU SAU:</a:t>
            </a:r>
          </a:p>
          <a:p>
            <a:pPr marL="514350" indent="-514350" algn="l">
              <a:buAutoNum type="arabicPeriod"/>
            </a:pP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SGK trang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slide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2.Tìm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l">
              <a:buFontTx/>
              <a:buChar char="-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 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name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name</a:t>
            </a:r>
          </a:p>
          <a:p>
            <a:pPr marL="457200" indent="-457200" algn="l">
              <a:buFontTx/>
              <a:buChar char="-"/>
            </a:pP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name 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(SGK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A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slide </a:t>
            </a:r>
            <a:r>
              <a:rPr lang="en-A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Write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(SGK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slide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Thảo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63552" y="188640"/>
            <a:ext cx="8208912" cy="50405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 DẪN CHUẨN BỊ BÀI HỌC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5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39"/>
    </mc:Choice>
    <mc:Fallback>
      <p:transition spd="slow" advTm="79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7148" y="3902643"/>
            <a:ext cx="7620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CÂU HỎI</a:t>
            </a:r>
            <a:endParaRPr lang="en-US" alt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Who is Hoa talking to? </a:t>
            </a:r>
          </a:p>
          <a:p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What is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Hoa's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 name? </a:t>
            </a:r>
          </a:p>
          <a:p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What is her middle name? </a:t>
            </a:r>
          </a:p>
          <a:p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Where does she live?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7148" y="604319"/>
            <a:ext cx="7177177" cy="310854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Lien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What's your family name, Hoa?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	It’s Pham. My middle name's Thi.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Lien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How old are you?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		I’m 13.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Lien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Where do you live?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		12 Tran Hung Dao Street.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 Lien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Thank you, Hoa.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7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99"/>
    </mc:Choice>
    <mc:Fallback>
      <p:transition spd="slow" advTm="34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" y="0"/>
            <a:ext cx="119217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5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504"/>
    </mc:Choice>
    <mc:Fallback>
      <p:transition spd="slow" advTm="28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43339" y="1124744"/>
            <a:ext cx="11905323" cy="5664629"/>
          </a:xfrm>
        </p:spPr>
        <p:txBody>
          <a:bodyPr/>
          <a:lstStyle/>
          <a:p>
            <a:pPr marL="457189" indent="-457189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how to ask and answer about means of transports. </a:t>
            </a:r>
          </a:p>
          <a:p>
            <a:pPr>
              <a:lnSpc>
                <a:spcPct val="150000"/>
              </a:lnSpc>
            </a:pP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189" indent="-457189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ask and answer about distances. (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189" indent="-457189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listening and speaking skills. (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B4,5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91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4498">
        <p14:prism isInverted="1"/>
      </p:transition>
    </mc:Choice>
    <mc:Fallback>
      <p:transition spd="slow" advTm="44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43339" y="1700808"/>
            <a:ext cx="11905323" cy="2688299"/>
          </a:xfrm>
        </p:spPr>
        <p:txBody>
          <a:bodyPr/>
          <a:lstStyle/>
          <a:p>
            <a:pPr marL="457189" indent="-457189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529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7039">
        <p14:prism isInverted="1"/>
      </p:transition>
    </mc:Choice>
    <mc:Fallback>
      <p:transition spd="slow" advTm="17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43339" y="1316765"/>
            <a:ext cx="11905323" cy="5541235"/>
          </a:xfrm>
        </p:spPr>
        <p:txBody>
          <a:bodyPr/>
          <a:lstStyle/>
          <a:p>
            <a:pPr marL="457189" indent="-457189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 (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how far …</a:t>
            </a:r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(n)</a:t>
            </a:r>
          </a:p>
          <a:p>
            <a:pPr marL="457189" indent="-457189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theater (n) 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movie theater (n)</a:t>
            </a:r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office (n)</a:t>
            </a:r>
          </a:p>
          <a:p>
            <a:pPr marL="457189" indent="-457189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(n)</a:t>
            </a:r>
          </a:p>
          <a:p>
            <a:pPr>
              <a:lnSpc>
                <a:spcPct val="150000"/>
              </a:lnSpc>
            </a:pPr>
            <a:endParaRPr 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102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726">
        <p14:prism isInverted="1"/>
      </p:transition>
    </mc:Choice>
    <mc:Fallback>
      <p:transition spd="slow" advTm="257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5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468" y="321734"/>
            <a:ext cx="10905065" cy="1135737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Listen. Then practice with a partner</a:t>
            </a:r>
            <a:br>
              <a:rPr lang="en-US" altLang="ko-KR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ko-KR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16,17/ </a:t>
            </a:r>
            <a:r>
              <a:rPr lang="en-US" altLang="ko-KR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ko-KR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ko-KR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7)</a:t>
            </a:r>
          </a:p>
        </p:txBody>
      </p:sp>
      <p:sp>
        <p:nvSpPr>
          <p:cNvPr id="59" name="Content Placeholder 4"/>
          <p:cNvSpPr>
            <a:spLocks noGrp="1"/>
          </p:cNvSpPr>
          <p:nvPr>
            <p:ph idx="10"/>
          </p:nvPr>
        </p:nvSpPr>
        <p:spPr>
          <a:xfrm>
            <a:off x="507030" y="1529874"/>
            <a:ext cx="5728044" cy="5006393"/>
          </a:xfrm>
        </p:spPr>
        <p:txBody>
          <a:bodyPr vert="horz" lIns="121920" tIns="60960" rIns="121920" bIns="60960" rtlCol="0" anchor="t">
            <a:noAutofit/>
          </a:bodyPr>
          <a:lstStyle/>
          <a:p>
            <a:pPr latinLnBrk="0">
              <a:lnSpc>
                <a:spcPct val="90000"/>
              </a:lnSpc>
              <a:tabLst>
                <a:tab pos="1068891" algn="l"/>
              </a:tabLs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Where do you live,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atinLnBrk="0">
              <a:lnSpc>
                <a:spcPct val="90000"/>
              </a:lnSpc>
              <a:tabLst>
                <a:tab pos="1068891" algn="l"/>
              </a:tabLst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	I live at 12 Tran Hung </a:t>
            </a:r>
          </a:p>
          <a:p>
            <a:pPr latinLnBrk="0">
              <a:lnSpc>
                <a:spcPct val="90000"/>
              </a:lnSpc>
              <a:tabLst>
                <a:tab pos="1068891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Dao Street.</a:t>
            </a:r>
          </a:p>
          <a:p>
            <a:pPr latinLnBrk="0">
              <a:lnSpc>
                <a:spcPct val="90000"/>
              </a:lnSpc>
              <a:tabLst>
                <a:tab pos="1068891" algn="l"/>
              </a:tabLs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How far is it from your </a:t>
            </a:r>
          </a:p>
          <a:p>
            <a:pPr latinLnBrk="0">
              <a:lnSpc>
                <a:spcPct val="90000"/>
              </a:lnSpc>
              <a:tabLst>
                <a:tab pos="1068891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house to school?</a:t>
            </a:r>
          </a:p>
          <a:p>
            <a:pPr latinLnBrk="0">
              <a:lnSpc>
                <a:spcPct val="90000"/>
              </a:lnSpc>
              <a:tabLst>
                <a:tab pos="1068891" algn="l"/>
              </a:tabLst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It’s not far - about one </a:t>
            </a:r>
          </a:p>
          <a:p>
            <a:pPr latinLnBrk="0">
              <a:lnSpc>
                <a:spcPct val="90000"/>
              </a:lnSpc>
              <a:tabLst>
                <a:tab pos="1068891" algn="l"/>
              </a:tabLs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kilometer.</a:t>
            </a:r>
          </a:p>
          <a:p>
            <a:pPr latinLnBrk="0">
              <a:lnSpc>
                <a:spcPct val="90000"/>
              </a:lnSpc>
              <a:tabLst>
                <a:tab pos="1068891" algn="l"/>
              </a:tabLs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How do you go to school?</a:t>
            </a:r>
          </a:p>
          <a:p>
            <a:pPr latinLnBrk="0">
              <a:lnSpc>
                <a:spcPct val="90000"/>
              </a:lnSpc>
              <a:tabLst>
                <a:tab pos="1068891" algn="l"/>
              </a:tabLst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 go to school by bike.</a:t>
            </a:r>
            <a:endParaRPr lang="en-US" altLang="ko-K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>
              <a:lnSpc>
                <a:spcPct val="90000"/>
              </a:lnSpc>
            </a:pPr>
            <a:endParaRPr lang="en-US" altLang="ko-K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27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4601497"/>
            <a:ext cx="1014060" cy="2017580"/>
            <a:chOff x="0" y="4601497"/>
            <a:chExt cx="1014060" cy="2017580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7" descr="A picture containing map&#10;&#10;Description automatically generated">
            <a:extLst>
              <a:ext uri="{FF2B5EF4-FFF2-40B4-BE49-F238E27FC236}">
                <a16:creationId xmlns:a16="http://schemas.microsoft.com/office/drawing/2014/main" xmlns="" id="{CA989305-C7F4-4C2F-B56A-026C075F98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30" y="2876075"/>
            <a:ext cx="5581137" cy="369283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0"/>
            <a:ext cx="972709" cy="1935309"/>
            <a:chOff x="10918968" y="713127"/>
            <a:chExt cx="1273032" cy="253283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46" y="856451"/>
            <a:ext cx="2173911" cy="168936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035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6737">
        <p14:prism isInverted="1"/>
      </p:transition>
    </mc:Choice>
    <mc:Fallback>
      <p:transition spd="slow" advTm="267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5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468" y="-219405"/>
            <a:ext cx="10905065" cy="1135737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Ask and answer with a partner. (</a:t>
            </a:r>
            <a:r>
              <a:rPr lang="en-US" altLang="ko-KR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ko-KR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17)</a:t>
            </a:r>
          </a:p>
        </p:txBody>
      </p:sp>
      <p:sp>
        <p:nvSpPr>
          <p:cNvPr id="59" name="Content Placeholder 4"/>
          <p:cNvSpPr>
            <a:spLocks noGrp="1"/>
          </p:cNvSpPr>
          <p:nvPr>
            <p:ph idx="10"/>
          </p:nvPr>
        </p:nvSpPr>
        <p:spPr>
          <a:xfrm>
            <a:off x="507030" y="644691"/>
            <a:ext cx="11409637" cy="1167013"/>
          </a:xfrm>
        </p:spPr>
        <p:txBody>
          <a:bodyPr vert="horz" lIns="121920" tIns="60960" rIns="121920" bIns="60960" rtlCol="0" anchor="t">
            <a:no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far is it from your house to school?</a:t>
            </a:r>
          </a:p>
          <a:p>
            <a:pPr latinLnBrk="0">
              <a:lnSpc>
                <a:spcPct val="90000"/>
              </a:lnSpc>
            </a:pP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…</a:t>
            </a:r>
          </a:p>
        </p:txBody>
      </p:sp>
      <p:grpSp>
        <p:nvGrpSpPr>
          <p:cNvPr id="60" name="Group 27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4601497"/>
            <a:ext cx="1014060" cy="2017580"/>
            <a:chOff x="0" y="4601497"/>
            <a:chExt cx="1014060" cy="2017580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0"/>
            <a:ext cx="972709" cy="1935309"/>
            <a:chOff x="10918968" y="713127"/>
            <a:chExt cx="1273032" cy="253283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4B312135-67C8-4C78-A462-93DCE40BC7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0" y="1726777"/>
            <a:ext cx="11082853" cy="499296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090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4201">
        <p14:prism isInverted="1"/>
      </p:transition>
    </mc:Choice>
    <mc:Fallback>
      <p:transition spd="slow" advTm="842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40"/>
          <p:cNvSpPr txBox="1">
            <a:spLocks noGrp="1"/>
          </p:cNvSpPr>
          <p:nvPr>
            <p:ph type="title"/>
          </p:nvPr>
        </p:nvSpPr>
        <p:spPr>
          <a:xfrm>
            <a:off x="2372200" y="1439953"/>
            <a:ext cx="7447600" cy="238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5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616">
        <p:random/>
      </p:transition>
    </mc:Choice>
    <mc:Fallback>
      <p:transition spd="slow" advTm="1261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3|11.3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9|2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ow to Make Friends Workshop by Slidesgo">
  <a:themeElements>
    <a:clrScheme name="Simple Light">
      <a:dk1>
        <a:srgbClr val="3B947B"/>
      </a:dk1>
      <a:lt1>
        <a:srgbClr val="FFFFFF"/>
      </a:lt1>
      <a:dk2>
        <a:srgbClr val="9FC5E8"/>
      </a:dk2>
      <a:lt2>
        <a:srgbClr val="666666"/>
      </a:lt2>
      <a:accent1>
        <a:srgbClr val="FFFAED"/>
      </a:accent1>
      <a:accent2>
        <a:srgbClr val="FFD1C8"/>
      </a:accent2>
      <a:accent3>
        <a:srgbClr val="FEF3BE"/>
      </a:accent3>
      <a:accent4>
        <a:srgbClr val="EA9999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283</Words>
  <Application>Microsoft Office PowerPoint</Application>
  <PresentationFormat>Widescreen</PresentationFormat>
  <Paragraphs>76</Paragraphs>
  <Slides>9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Chicle</vt:lpstr>
      <vt:lpstr>Comfortaa</vt:lpstr>
      <vt:lpstr>Indie Flower</vt:lpstr>
      <vt:lpstr>Raleway</vt:lpstr>
      <vt:lpstr>Raleway Thin</vt:lpstr>
      <vt:lpstr>Symbol</vt:lpstr>
      <vt:lpstr>Times New Roman</vt:lpstr>
      <vt:lpstr>Wingdings</vt:lpstr>
      <vt:lpstr>Office Theme</vt:lpstr>
      <vt:lpstr>1_Office Theme</vt:lpstr>
      <vt:lpstr>1_How to Make Friends Workshop by Slidesgo</vt:lpstr>
      <vt:lpstr>Môn: Anh Văn – Lớp: 7 Unit 1: BACK TO SCHOOL B. Names and addresses (B1,2,4,5)</vt:lpstr>
      <vt:lpstr>PowerPoint Presentation</vt:lpstr>
      <vt:lpstr>PowerPoint Presentation</vt:lpstr>
      <vt:lpstr> Mục tiêu cần đạt trong phần B4,5</vt:lpstr>
      <vt:lpstr>Chuẩn bị:</vt:lpstr>
      <vt:lpstr>New words:</vt:lpstr>
      <vt:lpstr>4. Listen. Then practice with a partner (trang 16,17/ sách Tiếng Anh 7)</vt:lpstr>
      <vt:lpstr>5. Ask and answer with a partner. (trang 17)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Môn: Anh Văn – Lớp: 9 Unit 3: A TRIP TO THE COUNTRYSIDE Lesson 3: Read</dc:title>
  <dc:creator>Phương Thảo Trịnh</dc:creator>
  <cp:lastModifiedBy>THUAN TRAN</cp:lastModifiedBy>
  <cp:revision>12</cp:revision>
  <dcterms:created xsi:type="dcterms:W3CDTF">2021-08-30T03:31:27Z</dcterms:created>
  <dcterms:modified xsi:type="dcterms:W3CDTF">2021-09-30T06:46:38Z</dcterms:modified>
</cp:coreProperties>
</file>